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1" r:id="rId1"/>
  </p:sldMasterIdLst>
  <p:notesMasterIdLst>
    <p:notesMasterId r:id="rId18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embeddedFontLst>
    <p:embeddedFont>
      <p:font typeface="Helvetica Neue" panose="02000503000000020004" pitchFamily="2" charset="0"/>
      <p:regular r:id="rId19"/>
      <p:bold r:id="rId20"/>
      <p:italic r:id="rId21"/>
      <p:boldItalic r:id="rId22"/>
    </p:embeddedFont>
    <p:embeddedFont>
      <p:font typeface="Helvetica Neue Light" panose="02000403000000020004" pitchFamily="2" charset="0"/>
      <p:regular r:id="rId23"/>
      <p:bold r:id="rId24"/>
      <p:italic r:id="rId25"/>
      <p:boldItalic r:id="rId26"/>
    </p:embeddedFont>
    <p:embeddedFont>
      <p:font typeface="Nunito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3"/>
    <p:restoredTop sz="93973"/>
  </p:normalViewPr>
  <p:slideViewPr>
    <p:cSldViewPr snapToGrid="0" snapToObjects="1">
      <p:cViewPr varScale="1">
        <p:scale>
          <a:sx n="46" d="100"/>
          <a:sy n="46" d="100"/>
        </p:scale>
        <p:origin x="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e6b33f0ff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e6b33f0f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70f806c4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a70f806c4_0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95e7c44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d95e7c44e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还有什么新的东西？ 你看一下有什么东西是“上个月”的？ 是买的吗？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d943dc3af_0_2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d943dc3af_0_254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书架是上个月爸爸做的-提问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d943dc3af_0_2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d943dc3af_0_253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d943dc3af_0_2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d943dc3af_0_254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70f806c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a70f806c4_0_3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e6b33f0f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e6b33f0ff_1_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e6b33eddb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aloud, think how do you group them to read. </a:t>
            </a:r>
            <a:endParaRPr/>
          </a:p>
        </p:txBody>
      </p:sp>
      <p:sp>
        <p:nvSpPr>
          <p:cNvPr id="175" name="Google Shape;175;g3e6b33edd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e6b33eddb_1_5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aloud, think how do you group them to read. </a:t>
            </a:r>
            <a:endParaRPr/>
          </a:p>
        </p:txBody>
      </p:sp>
      <p:sp>
        <p:nvSpPr>
          <p:cNvPr id="183" name="Google Shape;183;g3e6b33eddb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e6b33eddb_1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g3e6b33edd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Rename the 2nd part- change to “Signal words”</a:t>
            </a:r>
            <a:endParaRPr/>
          </a:p>
        </p:txBody>
      </p:sp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70f806c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a70f806c4_0_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Redo Cloze Exercise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6765700" y="4379307"/>
            <a:ext cx="6239100" cy="53742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7955845" y="7511447"/>
            <a:ext cx="4138763" cy="2242077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283203" y="4"/>
            <a:ext cx="3975690" cy="205428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686128" y="3311123"/>
            <a:ext cx="7647900" cy="31215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None/>
              <a:defRPr sz="5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hoto - Horizontal 4 Up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5" name="Google Shape;125;p13"/>
          <p:cNvCxnSpPr/>
          <p:nvPr/>
        </p:nvCxnSpPr>
        <p:spPr>
          <a:xfrm>
            <a:off x="278468" y="8915400"/>
            <a:ext cx="12447000" cy="0"/>
          </a:xfrm>
          <a:prstGeom prst="straightConnector1">
            <a:avLst/>
          </a:prstGeom>
          <a:noFill/>
          <a:ln w="25400" cap="flat" cmpd="sng">
            <a:solidFill>
              <a:srgbClr val="83827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26" name="Google Shape;126;p13"/>
          <p:cNvCxnSpPr/>
          <p:nvPr/>
        </p:nvCxnSpPr>
        <p:spPr>
          <a:xfrm>
            <a:off x="5256995" y="8902700"/>
            <a:ext cx="0" cy="592200"/>
          </a:xfrm>
          <a:prstGeom prst="straightConnector1">
            <a:avLst/>
          </a:prstGeom>
          <a:noFill/>
          <a:ln w="25400" cap="flat" cmpd="sng">
            <a:solidFill>
              <a:srgbClr val="83827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127" name="Google Shape;127;p13"/>
          <p:cNvCxnSpPr/>
          <p:nvPr/>
        </p:nvCxnSpPr>
        <p:spPr>
          <a:xfrm>
            <a:off x="278468" y="7188200"/>
            <a:ext cx="12447000" cy="0"/>
          </a:xfrm>
          <a:prstGeom prst="straightConnector1">
            <a:avLst/>
          </a:prstGeom>
          <a:noFill/>
          <a:ln w="25400" cap="flat" cmpd="sng">
            <a:solidFill>
              <a:srgbClr val="83827D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28" name="Google Shape;128;p13"/>
          <p:cNvSpPr/>
          <p:nvPr/>
        </p:nvSpPr>
        <p:spPr>
          <a:xfrm>
            <a:off x="279400" y="279400"/>
            <a:ext cx="12446100" cy="9220200"/>
          </a:xfrm>
          <a:prstGeom prst="rect">
            <a:avLst/>
          </a:prstGeom>
          <a:noFill/>
          <a:ln w="25400" cap="flat" cmpd="sng">
            <a:solidFill>
              <a:srgbClr val="83827D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3600"/>
              <a:buFont typeface="Helvetica Neue"/>
              <a:buNone/>
            </a:pPr>
            <a:endParaRPr sz="3600" b="1" i="0" u="none" strike="noStrike" cap="none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13"/>
          <p:cNvSpPr txBox="1">
            <a:spLocks noGrp="1"/>
          </p:cNvSpPr>
          <p:nvPr>
            <p:ph type="body" idx="1"/>
          </p:nvPr>
        </p:nvSpPr>
        <p:spPr>
          <a:xfrm>
            <a:off x="6359707" y="8877300"/>
            <a:ext cx="1189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body" idx="2"/>
          </p:nvPr>
        </p:nvSpPr>
        <p:spPr>
          <a:xfrm>
            <a:off x="339854" y="7197750"/>
            <a:ext cx="9354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3"/>
          </p:nvPr>
        </p:nvSpPr>
        <p:spPr>
          <a:xfrm>
            <a:off x="339905" y="8912250"/>
            <a:ext cx="5796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body" idx="4"/>
          </p:nvPr>
        </p:nvSpPr>
        <p:spPr>
          <a:xfrm>
            <a:off x="5318302" y="8912250"/>
            <a:ext cx="7527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373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body" idx="5"/>
          </p:nvPr>
        </p:nvSpPr>
        <p:spPr>
          <a:xfrm>
            <a:off x="1419408" y="8877300"/>
            <a:ext cx="1045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AAB"/>
              </a:buClr>
              <a:buSzPts val="3600"/>
              <a:buFont typeface="Helvetica Neue"/>
              <a:buNone/>
              <a:defRPr sz="3600" b="1" i="0" u="none" strike="noStrike" cap="none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>
            <a:spLocks noGrp="1"/>
          </p:cNvSpPr>
          <p:nvPr>
            <p:ph type="pic" idx="6"/>
          </p:nvPr>
        </p:nvSpPr>
        <p:spPr>
          <a:xfrm>
            <a:off x="368300" y="368300"/>
            <a:ext cx="4851300" cy="6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5" name="Google Shape;135;p13"/>
          <p:cNvSpPr>
            <a:spLocks noGrp="1"/>
          </p:cNvSpPr>
          <p:nvPr>
            <p:ph type="pic" idx="7"/>
          </p:nvPr>
        </p:nvSpPr>
        <p:spPr>
          <a:xfrm>
            <a:off x="5295900" y="368300"/>
            <a:ext cx="24129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>
            <a:spLocks noGrp="1"/>
          </p:cNvSpPr>
          <p:nvPr>
            <p:ph type="pic" idx="8"/>
          </p:nvPr>
        </p:nvSpPr>
        <p:spPr>
          <a:xfrm>
            <a:off x="5295900" y="3771900"/>
            <a:ext cx="24129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>
            <a:spLocks noGrp="1"/>
          </p:cNvSpPr>
          <p:nvPr>
            <p:ph type="pic" idx="9"/>
          </p:nvPr>
        </p:nvSpPr>
        <p:spPr>
          <a:xfrm>
            <a:off x="7785100" y="368300"/>
            <a:ext cx="4851300" cy="67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7200"/>
              <a:buFont typeface="Helvetica Neue"/>
              <a:buNone/>
              <a:defRPr sz="7200" b="1" i="0" u="none" strike="noStrike" cap="none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7200"/>
              <a:buFont typeface="Helvetica Neue Light"/>
              <a:buNone/>
              <a:defRPr sz="7200" b="0" i="0" u="none" strike="noStrike" cap="none">
                <a:solidFill>
                  <a:srgbClr val="5C88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body" idx="13"/>
          </p:nvPr>
        </p:nvSpPr>
        <p:spPr>
          <a:xfrm>
            <a:off x="1422400" y="8115300"/>
            <a:ext cx="108459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4200"/>
              <a:buFont typeface="Helvetica Neue"/>
              <a:buNone/>
              <a:defRPr sz="4200" b="1" i="0" u="none" strike="noStrike" cap="none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E"/>
              </a:buClr>
              <a:buSzPts val="4500"/>
              <a:buFont typeface="Helvetica Neue"/>
              <a:buNone/>
              <a:defRPr sz="4500" b="1" i="0" u="none" strike="noStrike" cap="none">
                <a:solidFill>
                  <a:srgbClr val="DDDD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E"/>
              </a:buClr>
              <a:buSzPts val="4500"/>
              <a:buFont typeface="Helvetica Neue"/>
              <a:buNone/>
              <a:defRPr sz="4500" b="1" i="0" u="none" strike="noStrike" cap="none">
                <a:solidFill>
                  <a:srgbClr val="DDDD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E"/>
              </a:buClr>
              <a:buSzPts val="4500"/>
              <a:buFont typeface="Helvetica Neue"/>
              <a:buNone/>
              <a:defRPr sz="4500" b="1" i="0" u="none" strike="noStrike" cap="none">
                <a:solidFill>
                  <a:srgbClr val="DDDD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DDDDE"/>
              </a:buClr>
              <a:buSzPts val="4500"/>
              <a:buFont typeface="Helvetica Neue"/>
              <a:buNone/>
              <a:defRPr sz="4500" b="1" i="0" u="none" strike="noStrike" cap="none">
                <a:solidFill>
                  <a:srgbClr val="DDDDD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20039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2004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737373"/>
              </a:buClr>
              <a:buSzPts val="1440"/>
              <a:buFont typeface="Helvetica Neue"/>
              <a:buChar char="•"/>
              <a:defRPr sz="3600" b="0" i="0" u="none" strike="noStrike" cap="none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sldNum" idx="12"/>
          </p:nvPr>
        </p:nvSpPr>
        <p:spPr>
          <a:xfrm>
            <a:off x="6352743" y="9476689"/>
            <a:ext cx="3120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>
            <a:spLocks noGrp="1"/>
          </p:cNvSpPr>
          <p:nvPr>
            <p:ph type="sldNum" idx="12"/>
          </p:nvPr>
        </p:nvSpPr>
        <p:spPr>
          <a:xfrm>
            <a:off x="6352743" y="9476689"/>
            <a:ext cx="312000" cy="2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88A5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6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5095300" y="2940587"/>
            <a:ext cx="7909500" cy="681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44" y="5356089"/>
            <a:ext cx="10482300" cy="4397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1165013" y="1603508"/>
            <a:ext cx="10674900" cy="1810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1165013" y="3775004"/>
            <a:ext cx="10674900" cy="4642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500"/>
              </a:spcBef>
              <a:spcAft>
                <a:spcPts val="25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5095300" y="2940587"/>
            <a:ext cx="7909500" cy="681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44" y="5356089"/>
            <a:ext cx="10482300" cy="4397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1165013" y="1603508"/>
            <a:ext cx="10674900" cy="1810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1165013" y="3775004"/>
            <a:ext cx="5242500" cy="4642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500"/>
              </a:spcBef>
              <a:spcAft>
                <a:spcPts val="25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6597227" y="3775004"/>
            <a:ext cx="5242500" cy="4642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500"/>
              </a:spcBef>
              <a:spcAft>
                <a:spcPts val="25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5095300" y="2940587"/>
            <a:ext cx="7909500" cy="681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44" y="5356089"/>
            <a:ext cx="10482300" cy="4397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1165013" y="1603508"/>
            <a:ext cx="10674900" cy="18102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5095300" y="2940587"/>
            <a:ext cx="7909500" cy="681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44" y="5356089"/>
            <a:ext cx="10482300" cy="4397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165013" y="1603508"/>
            <a:ext cx="5275200" cy="2622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181440" y="4397606"/>
            <a:ext cx="5275200" cy="40197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500"/>
              </a:spcBef>
              <a:spcAft>
                <a:spcPts val="25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5353518"/>
            <a:ext cx="10480500" cy="43935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5096088" y="2947058"/>
            <a:ext cx="7908300" cy="6806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364200" y="-211"/>
            <a:ext cx="3201952" cy="1978612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49869" y="8575290"/>
            <a:ext cx="2266094" cy="1170166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8371886" y="2357"/>
            <a:ext cx="4632884" cy="2392222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982477" y="2467358"/>
            <a:ext cx="9055200" cy="48150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5095300" y="2940587"/>
            <a:ext cx="7909500" cy="6813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44" y="5356089"/>
            <a:ext cx="10482300" cy="43974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165013" y="1603508"/>
            <a:ext cx="9136500" cy="13368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165013" y="2940587"/>
            <a:ext cx="8334000" cy="7464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165013" y="4678258"/>
            <a:ext cx="8334000" cy="39738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500"/>
              </a:spcBef>
              <a:spcAft>
                <a:spcPts val="25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44" y="5356089"/>
            <a:ext cx="10482300" cy="439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5095300" y="2940587"/>
            <a:ext cx="7909500" cy="6813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89031" y="391111"/>
            <a:ext cx="12426600" cy="8971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466524" y="7895230"/>
            <a:ext cx="10545900" cy="1147500"/>
          </a:xfrm>
          <a:prstGeom prst="rect">
            <a:avLst/>
          </a:prstGeom>
        </p:spPr>
        <p:txBody>
          <a:bodyPr spcFirstLastPara="1" wrap="square" lIns="144475" tIns="144475" rIns="144475" bIns="14447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7920700" y="5374246"/>
            <a:ext cx="5084100" cy="437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8475430" y="7811937"/>
            <a:ext cx="3585384" cy="1942132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283203" y="4"/>
            <a:ext cx="3975690" cy="205428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144475" tIns="144475" rIns="144475" bIns="1444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970987" y="2624190"/>
            <a:ext cx="9062700" cy="26163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600"/>
              <a:buNone/>
              <a:defRPr sz="13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970987" y="5430708"/>
            <a:ext cx="9062700" cy="1215600"/>
          </a:xfrm>
          <a:prstGeom prst="rect">
            <a:avLst/>
          </a:prstGeom>
        </p:spPr>
        <p:txBody>
          <a:bodyPr spcFirstLastPara="1" wrap="square" lIns="144475" tIns="144475" rIns="144475" bIns="144475" anchor="t" anchorCtr="0"/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6550" algn="ctr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5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5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5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500"/>
              </a:spcBef>
              <a:spcAft>
                <a:spcPts val="25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43307" y="843899"/>
            <a:ext cx="121182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Nunito"/>
              <a:buNone/>
              <a:defRPr sz="44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43307" y="2185434"/>
            <a:ext cx="12118200" cy="6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t" anchorCtr="0"/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Calibri"/>
              <a:buChar char="●"/>
              <a:defRPr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○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■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○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■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●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36550">
              <a:lnSpc>
                <a:spcPct val="115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Calibri"/>
              <a:buChar char="○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36550">
              <a:lnSpc>
                <a:spcPct val="115000"/>
              </a:lnSpc>
              <a:spcBef>
                <a:spcPts val="2500"/>
              </a:spcBef>
              <a:spcAft>
                <a:spcPts val="2500"/>
              </a:spcAft>
              <a:buClr>
                <a:schemeClr val="dk2"/>
              </a:buClr>
              <a:buSzPts val="1700"/>
              <a:buFont typeface="Calibri"/>
              <a:buChar char="■"/>
              <a:defRPr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933488" y="8616141"/>
            <a:ext cx="780300" cy="7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475" tIns="144475" rIns="144475" bIns="144475" anchor="ctr" anchorCtr="0">
            <a:noAutofit/>
          </a:bodyPr>
          <a:lstStyle>
            <a:lvl1pPr lvl="0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dCVjiQMpT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3C869-4490-8245-99DB-1D39C0C0B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3636474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/>
          <p:nvPr/>
        </p:nvSpPr>
        <p:spPr>
          <a:xfrm>
            <a:off x="0" y="100"/>
            <a:ext cx="12917100" cy="9753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>
                <a:latin typeface="STKaiti"/>
                <a:ea typeface="STKaiti"/>
                <a:cs typeface="STKaiti"/>
                <a:sym typeface="STKaiti"/>
              </a:rPr>
              <a:t>活动</a:t>
            </a: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3: summary </a:t>
            </a:r>
            <a:r>
              <a:rPr lang="en" sz="4800" dirty="0">
                <a:latin typeface="STKaiti"/>
                <a:ea typeface="STKaiti"/>
                <a:cs typeface="STKaiti"/>
                <a:sym typeface="STKaiti"/>
              </a:rPr>
              <a:t>activity</a:t>
            </a:r>
            <a:r>
              <a:rPr lang="en" sz="3000" dirty="0">
                <a:latin typeface="STKaiti"/>
                <a:ea typeface="STKaiti"/>
                <a:cs typeface="STKaiti"/>
                <a:sym typeface="STKaiti"/>
              </a:rPr>
              <a:t> </a:t>
            </a:r>
            <a:endParaRPr sz="30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TKaiti"/>
                <a:ea typeface="STKaiti"/>
                <a:cs typeface="STKaiti"/>
                <a:sym typeface="STKaiti"/>
              </a:rPr>
              <a:t> </a:t>
            </a:r>
            <a:r>
              <a:rPr lang="en" sz="3000" dirty="0" err="1">
                <a:latin typeface="STKaiti"/>
                <a:ea typeface="STKaiti"/>
                <a:cs typeface="STKaiti"/>
                <a:sym typeface="STKaiti"/>
              </a:rPr>
              <a:t>请完成下面的一段话</a:t>
            </a:r>
            <a:endParaRPr sz="30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STKaiti"/>
                <a:ea typeface="STKaiti"/>
                <a:cs typeface="STKaiti"/>
                <a:sym typeface="STKaiti"/>
              </a:rPr>
              <a:t>      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  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文本一的大意是作者要介绍他自己的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__________。</a:t>
            </a:r>
            <a:endParaRPr sz="36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 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他的房间里面有很多毛绒绒的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__________。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其中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， 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他的最爱是一只灰色的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__________。</a:t>
            </a:r>
            <a:endParaRPr sz="36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他也有一张迪士尼的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__________， 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是他在上海买的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。 </a:t>
            </a:r>
            <a:endParaRPr sz="36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他的房间里面有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________,________, ________, ________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等等（家具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） </a:t>
            </a:r>
            <a:endParaRPr sz="36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他常常在房间里面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__________, 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玩手机和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______________。</a:t>
            </a:r>
            <a:endParaRPr sz="36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所以他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________</a:t>
            </a:r>
            <a:r>
              <a:rPr lang="en" sz="3600" dirty="0" err="1">
                <a:latin typeface="STKaiti"/>
                <a:ea typeface="STKaiti"/>
                <a:cs typeface="STKaiti"/>
                <a:sym typeface="STKaiti"/>
              </a:rPr>
              <a:t>他的房间</a:t>
            </a:r>
            <a:r>
              <a:rPr lang="en" sz="3600" dirty="0">
                <a:latin typeface="STKaiti"/>
                <a:ea typeface="STKaiti"/>
                <a:cs typeface="STKaiti"/>
                <a:sym typeface="STKaiti"/>
              </a:rPr>
              <a:t>。</a:t>
            </a:r>
            <a:endParaRPr sz="36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/>
        </p:nvSpPr>
        <p:spPr>
          <a:xfrm>
            <a:off x="390325" y="620450"/>
            <a:ext cx="12341400" cy="80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" sz="3600">
                <a:latin typeface="Impact"/>
                <a:ea typeface="Impact"/>
                <a:cs typeface="Impact"/>
                <a:sym typeface="Impact"/>
              </a:rPr>
              <a:t> </a:t>
            </a: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 sz="48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       我有一间新房间， 是黄色的，很舒服。 房间里有一个很大很新的衣柜， 里面有我春夏秋冬穿的衣服, 还有我很喜欢的运动服。 我的小床和桌子在衣柜左边。有一个书架在衣柜右边，因为是上个月爸爸做的，所以我很喜欢。书架上有一张周杰伦的新海报。我最喜欢听他的歌。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 sz="48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23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5"/>
          <p:cNvSpPr txBox="1"/>
          <p:nvPr/>
        </p:nvSpPr>
        <p:spPr>
          <a:xfrm>
            <a:off x="390325" y="0"/>
            <a:ext cx="104448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文本2    第一段</a:t>
            </a: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/>
        </p:nvSpPr>
        <p:spPr>
          <a:xfrm>
            <a:off x="1037625" y="754625"/>
            <a:ext cx="104289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1471525" y="962150"/>
            <a:ext cx="10428900" cy="27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TKaiti"/>
                <a:ea typeface="STKaiti"/>
                <a:cs typeface="STKaiti"/>
                <a:sym typeface="STKaiti"/>
              </a:rPr>
              <a:t>1.  </a:t>
            </a:r>
            <a:r>
              <a:rPr lang="en" sz="3600">
                <a:latin typeface="STKaiti"/>
                <a:ea typeface="STKaiti"/>
                <a:cs typeface="STKaiti"/>
                <a:sym typeface="STKaiti"/>
              </a:rPr>
              <a:t>请你圈出文本中“新”的东西</a:t>
            </a:r>
            <a:endParaRPr sz="36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TKaiti"/>
                <a:ea typeface="STKaiti"/>
                <a:cs typeface="STKaiti"/>
                <a:sym typeface="STKaiti"/>
              </a:rPr>
              <a:t>2. 请你找到“</a:t>
            </a:r>
            <a:r>
              <a:rPr lang="en" sz="3600" b="1">
                <a:latin typeface="STKaiti"/>
                <a:ea typeface="STKaiti"/>
                <a:cs typeface="STKaiti"/>
                <a:sym typeface="STKaiti"/>
              </a:rPr>
              <a:t>周杰伦</a:t>
            </a:r>
            <a:r>
              <a:rPr lang="en" sz="3600">
                <a:latin typeface="STKaiti"/>
                <a:ea typeface="STKaiti"/>
                <a:cs typeface="STKaiti"/>
                <a:sym typeface="STKaiti"/>
              </a:rPr>
              <a:t>”。 猜猜周杰伦是谁？ 你怎么知道的？你喜欢他吗？为什么？</a:t>
            </a:r>
            <a:endParaRPr sz="36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650" y="3845600"/>
            <a:ext cx="4376725" cy="43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6"/>
          <p:cNvSpPr txBox="1"/>
          <p:nvPr/>
        </p:nvSpPr>
        <p:spPr>
          <a:xfrm>
            <a:off x="307550" y="7632975"/>
            <a:ext cx="10104900" cy="22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http://cdnnews.sinchew.com.my/sites/default/files/styles/main_content_style/public/img/main_image/2018/Jan/29/0ffb3056-7379-49aa-3.jpg?itok=cVNSSspX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"/>
          <p:cNvSpPr txBox="1"/>
          <p:nvPr/>
        </p:nvSpPr>
        <p:spPr>
          <a:xfrm>
            <a:off x="363525" y="1490850"/>
            <a:ext cx="11962500" cy="67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en" sz="2400">
                <a:latin typeface="Impact"/>
                <a:ea typeface="Impact"/>
                <a:cs typeface="Impact"/>
                <a:sym typeface="Impact"/>
              </a:rPr>
              <a:t>         </a:t>
            </a:r>
            <a:r>
              <a:rPr lang="en" sz="3600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en" sz="3600">
                <a:latin typeface="SimSun"/>
                <a:ea typeface="SimSun"/>
                <a:cs typeface="SimSun"/>
                <a:sym typeface="SimSun"/>
              </a:rPr>
              <a:t>我有一间新房间， 是黄色的，很舒服。 房间里有一个很大很新的衣柜， 里面有我春夏秋冬穿的衣服, 还有我很喜欢的运动服。 我的小床和桌子在衣柜左边。有一个书架在衣柜右边，因为是上个月爸爸做的，所以我很喜欢。书架上有一张周杰伦的新海报。我最喜欢听他的歌。</a:t>
            </a:r>
            <a:endParaRPr sz="3600">
              <a:latin typeface="SimSun"/>
              <a:ea typeface="SimSun"/>
              <a:cs typeface="SimSun"/>
              <a:sym typeface="SimSun"/>
            </a:endParaRPr>
          </a:p>
          <a:p>
            <a:pPr marL="0" lvl="0" indent="0" algn="l" rtl="0">
              <a:lnSpc>
                <a:spcPct val="150000"/>
              </a:lnSpc>
              <a:spcBef>
                <a:spcPts val="2300"/>
              </a:spcBef>
              <a:spcAft>
                <a:spcPts val="0"/>
              </a:spcAft>
              <a:buNone/>
            </a:pPr>
            <a:endParaRPr sz="3600"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7"/>
          <p:cNvSpPr txBox="1"/>
          <p:nvPr/>
        </p:nvSpPr>
        <p:spPr>
          <a:xfrm>
            <a:off x="633150" y="-243900"/>
            <a:ext cx="10444800" cy="12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2899725" y="2064950"/>
            <a:ext cx="1340100" cy="659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4503400" y="4702025"/>
            <a:ext cx="1471800" cy="659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7"/>
          <p:cNvSpPr/>
          <p:nvPr/>
        </p:nvSpPr>
        <p:spPr>
          <a:xfrm>
            <a:off x="11203450" y="3845300"/>
            <a:ext cx="946200" cy="659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7"/>
          <p:cNvSpPr/>
          <p:nvPr/>
        </p:nvSpPr>
        <p:spPr>
          <a:xfrm>
            <a:off x="1757400" y="3025400"/>
            <a:ext cx="1911300" cy="659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7"/>
          <p:cNvSpPr/>
          <p:nvPr/>
        </p:nvSpPr>
        <p:spPr>
          <a:xfrm>
            <a:off x="4503400" y="5500075"/>
            <a:ext cx="1471800" cy="659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2530025" y="5288725"/>
            <a:ext cx="1560000" cy="1081800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/>
        </p:nvSpPr>
        <p:spPr>
          <a:xfrm>
            <a:off x="87950" y="1218000"/>
            <a:ext cx="12828900" cy="81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355600" algn="l" rtl="0">
              <a:lnSpc>
                <a:spcPct val="150000"/>
              </a:lnSpc>
              <a:spcBef>
                <a:spcPts val="2300"/>
              </a:spcBef>
              <a:spcAft>
                <a:spcPts val="2300"/>
              </a:spcAft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     我的房间还有两个我的好“哥们儿”，他们是我的新朋友， 哈哈， 就是我的电脑和电视。 我每天做了作业就可以看电视、玩电脑。 如果我没有做功课， 妈妈就会很生气。 有一天， 我和爸爸在家一起玩电脑，我们很高兴。 可是妈妈回来了， 她非常生气，说我一个月不可以玩电脑。这就是我的新房间，欢迎你来玩。 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218825" y="0"/>
            <a:ext cx="104391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第二段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/>
        </p:nvSpPr>
        <p:spPr>
          <a:xfrm>
            <a:off x="1037625" y="754625"/>
            <a:ext cx="104289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 txBox="1"/>
          <p:nvPr/>
        </p:nvSpPr>
        <p:spPr>
          <a:xfrm>
            <a:off x="452750" y="2018750"/>
            <a:ext cx="11417400" cy="7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SimSun"/>
                <a:ea typeface="SimSun"/>
                <a:cs typeface="SimSun"/>
                <a:sym typeface="SimSun"/>
              </a:rPr>
              <a:t>1.“</a:t>
            </a:r>
            <a:r>
              <a:rPr lang="en" sz="4000">
                <a:latin typeface="STKaiti"/>
                <a:ea typeface="STKaiti"/>
                <a:cs typeface="STKaiti"/>
                <a:sym typeface="STKaiti"/>
              </a:rPr>
              <a:t>哥们儿”是什么意思？ 你怎么知道？ 他们是谁？</a:t>
            </a: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STKaiti"/>
                <a:ea typeface="STKaiti"/>
                <a:cs typeface="STKaiti"/>
                <a:sym typeface="STKaiti"/>
              </a:rPr>
              <a:t>2. 你觉得他为什么说“哈哈” ？（可以说英文） 他想说的是什么？</a:t>
            </a: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STKaiti"/>
                <a:ea typeface="STKaiti"/>
                <a:cs typeface="STKaiti"/>
                <a:sym typeface="STKaiti"/>
              </a:rPr>
              <a:t>3.  Who is more strict in the house? How do you know? 你觉得是妈妈严格yángé(strict)还是爸爸严格？</a:t>
            </a: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STKaiti"/>
                <a:ea typeface="STKaiti"/>
                <a:cs typeface="STKaiti"/>
                <a:sym typeface="STKaiti"/>
              </a:rPr>
              <a:t>4.  Please give this article a proper title.</a:t>
            </a: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STKaiti"/>
                <a:ea typeface="STKaiti"/>
                <a:cs typeface="STKaiti"/>
                <a:sym typeface="STKaiti"/>
              </a:rPr>
              <a:t> </a:t>
            </a:r>
            <a:endParaRPr sz="4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253" name="Google Shape;253;p29"/>
          <p:cNvSpPr txBox="1"/>
          <p:nvPr/>
        </p:nvSpPr>
        <p:spPr>
          <a:xfrm>
            <a:off x="251825" y="-253125"/>
            <a:ext cx="10428900" cy="12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373450" y="401525"/>
            <a:ext cx="104391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第二段：Can you inference?</a:t>
            </a:r>
            <a:endParaRPr sz="4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/>
          <p:nvPr/>
        </p:nvSpPr>
        <p:spPr>
          <a:xfrm>
            <a:off x="3220075" y="7095675"/>
            <a:ext cx="5993400" cy="22125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latin typeface="STKaiti"/>
              <a:ea typeface="STKaiti"/>
              <a:cs typeface="STKaiti"/>
              <a:sym typeface="STKaiti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STKaiti"/>
                <a:ea typeface="STKaiti"/>
                <a:cs typeface="STKaiti"/>
                <a:sym typeface="STKaiti"/>
              </a:rPr>
              <a:t>suǒ yǐ         jué de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所以我觉得.</a:t>
            </a:r>
            <a:r>
              <a:rPr lang="en" sz="3000">
                <a:latin typeface="STKaiti"/>
                <a:ea typeface="STKaiti"/>
                <a:cs typeface="STKaiti"/>
                <a:sym typeface="STKaiti"/>
              </a:rPr>
              <a:t>..</a:t>
            </a:r>
            <a:endParaRPr sz="30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60" name="Google Shape;260;p30"/>
          <p:cNvSpPr/>
          <p:nvPr/>
        </p:nvSpPr>
        <p:spPr>
          <a:xfrm>
            <a:off x="1149150" y="4531350"/>
            <a:ext cx="1000500" cy="1218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61" name="Google Shape;261;p30"/>
          <p:cNvSpPr/>
          <p:nvPr/>
        </p:nvSpPr>
        <p:spPr>
          <a:xfrm>
            <a:off x="2635425" y="3970575"/>
            <a:ext cx="7431900" cy="174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因为...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62" name="Google Shape;262;p30"/>
          <p:cNvSpPr/>
          <p:nvPr/>
        </p:nvSpPr>
        <p:spPr>
          <a:xfrm>
            <a:off x="5909275" y="6009063"/>
            <a:ext cx="615000" cy="793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63" name="Google Shape;263;p30"/>
          <p:cNvSpPr/>
          <p:nvPr/>
        </p:nvSpPr>
        <p:spPr>
          <a:xfrm>
            <a:off x="1636525" y="613300"/>
            <a:ext cx="9160500" cy="1977300"/>
          </a:xfrm>
          <a:prstGeom prst="roundRect">
            <a:avLst>
              <a:gd name="adj" fmla="val 16667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STKaiti"/>
                <a:ea typeface="STKaiti"/>
                <a:cs typeface="STKaiti"/>
                <a:sym typeface="STKaiti"/>
              </a:rPr>
              <a:t>问题：Who is more strick in the house? In other words, 你觉得谁会带作者去买电动玩具？</a:t>
            </a:r>
            <a:endParaRPr sz="36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264" name="Google Shape;264;p30"/>
          <p:cNvSpPr/>
          <p:nvPr/>
        </p:nvSpPr>
        <p:spPr>
          <a:xfrm>
            <a:off x="5909275" y="2720338"/>
            <a:ext cx="615000" cy="1120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/>
          <p:nvPr/>
        </p:nvSpPr>
        <p:spPr>
          <a:xfrm>
            <a:off x="3747575" y="540825"/>
            <a:ext cx="5906700" cy="12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warm-up 冰原漂移舞</a:t>
            </a:r>
            <a:endParaRPr sz="3600"/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175" y="1249000"/>
            <a:ext cx="12016451" cy="67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248175" y="7101050"/>
            <a:ext cx="12558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https://www.youtube.com/watch?reload=9&amp;v=-dCVjiQMpTU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 title="冰原漂移舞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175" y="373600"/>
            <a:ext cx="12558076" cy="900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DEE0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8" descr="Image"/>
          <p:cNvPicPr preferRelativeResize="0">
            <a:picLocks noGrp="1"/>
          </p:cNvPicPr>
          <p:nvPr>
            <p:ph type="pic" idx="6"/>
          </p:nvPr>
        </p:nvPicPr>
        <p:blipFill rotWithShape="1">
          <a:blip r:embed="rId3">
            <a:alphaModFix/>
          </a:blip>
          <a:srcRect t="3664" b="3838"/>
          <a:stretch/>
        </p:blipFill>
        <p:spPr>
          <a:xfrm>
            <a:off x="368300" y="368222"/>
            <a:ext cx="4851513" cy="6731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8" descr="Image"/>
          <p:cNvPicPr preferRelativeResize="0">
            <a:picLocks noGrp="1"/>
          </p:cNvPicPr>
          <p:nvPr>
            <p:ph type="pic" idx="7"/>
          </p:nvPr>
        </p:nvPicPr>
        <p:blipFill rotWithShape="1">
          <a:blip r:embed="rId4">
            <a:alphaModFix/>
          </a:blip>
          <a:srcRect l="1526" r="1781"/>
          <a:stretch/>
        </p:blipFill>
        <p:spPr>
          <a:xfrm>
            <a:off x="5295900" y="368300"/>
            <a:ext cx="2413000" cy="3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 descr="Image"/>
          <p:cNvPicPr preferRelativeResize="0">
            <a:picLocks noGrp="1"/>
          </p:cNvPicPr>
          <p:nvPr>
            <p:ph type="pic" idx="9"/>
          </p:nvPr>
        </p:nvPicPr>
        <p:blipFill rotWithShape="1">
          <a:blip r:embed="rId5">
            <a:alphaModFix/>
          </a:blip>
          <a:srcRect t="3664" b="3838"/>
          <a:stretch/>
        </p:blipFill>
        <p:spPr>
          <a:xfrm>
            <a:off x="7785100" y="368300"/>
            <a:ext cx="4851400" cy="67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body" idx="13"/>
          </p:nvPr>
        </p:nvSpPr>
        <p:spPr>
          <a:xfrm>
            <a:off x="3663589" y="8709500"/>
            <a:ext cx="10845801" cy="74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EDEDE"/>
              </a:buClr>
              <a:buSzPts val="1680"/>
              <a:buFont typeface="Arial"/>
              <a:buNone/>
            </a:pPr>
            <a:endParaRPr sz="1679" b="1" i="0" u="none" strike="noStrike" cap="none">
              <a:solidFill>
                <a:srgbClr val="DEDED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40"/>
              <a:buFont typeface="Arial"/>
              <a:buNone/>
            </a:pPr>
            <a:endParaRPr/>
          </a:p>
        </p:txBody>
      </p:sp>
      <p:pic>
        <p:nvPicPr>
          <p:cNvPr id="172" name="Google Shape;172;p18" descr="Screenshot 2018-07-15 09.57.18.jpeg"/>
          <p:cNvPicPr preferRelativeResize="0"/>
          <p:nvPr/>
        </p:nvPicPr>
        <p:blipFill rotWithShape="1">
          <a:blip r:embed="rId6">
            <a:alphaModFix/>
          </a:blip>
          <a:srcRect r="12140"/>
          <a:stretch/>
        </p:blipFill>
        <p:spPr>
          <a:xfrm>
            <a:off x="0" y="251275"/>
            <a:ext cx="12916924" cy="920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/>
          <p:nvPr/>
        </p:nvSpPr>
        <p:spPr>
          <a:xfrm>
            <a:off x="216200" y="2357750"/>
            <a:ext cx="12366600" cy="6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45720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      </a:t>
            </a:r>
            <a:endParaRPr sz="3600"/>
          </a:p>
          <a:p>
            <a:pPr marL="0" marR="45720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      我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是一个中学生，我有一间自己的</a:t>
            </a:r>
            <a:endParaRPr sz="4800" i="0" u="none" strike="noStrike" cap="non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45720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800" i="0" u="none" strike="noStrike" cap="none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房间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。这是我的小天地。请进！</a:t>
            </a:r>
            <a:endParaRPr sz="4800" i="0" u="none" strike="noStrike" cap="none">
              <a:solidFill>
                <a:srgbClr val="000000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marR="457200" lvl="0" indent="3429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     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你看，我的</a:t>
            </a:r>
            <a:r>
              <a:rPr lang="en" sz="4800" i="0" u="none" strike="noStrike" cap="none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房间</a:t>
            </a:r>
            <a:r>
              <a:rPr lang="en" sz="4800" i="0" u="none" strike="noStrike" cap="none">
                <a:latin typeface="STKaiti"/>
                <a:ea typeface="STKaiti"/>
                <a:cs typeface="STKaiti"/>
                <a:sym typeface="STKaiti"/>
              </a:rPr>
              <a:t>里面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有很多毛绒绒的</a:t>
            </a:r>
            <a:r>
              <a:rPr lang="en" sz="4800" i="0" u="none" strike="noStrike" cap="none">
                <a:latin typeface="STKaiti"/>
                <a:ea typeface="STKaiti"/>
                <a:cs typeface="STKaiti"/>
                <a:sym typeface="STKaiti"/>
              </a:rPr>
              <a:t>玩具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：一只长腿</a:t>
            </a: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的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兔子、一只白色</a:t>
            </a: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的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小羊和一只灰色</a:t>
            </a: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的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小狗。那只小狗叫小米。小米是我最爱的玩具，因为是妈妈送我的生日礼物。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216200" y="7246950"/>
            <a:ext cx="12612900" cy="22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457200" lvl="0" indent="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    </a:t>
            </a:r>
            <a:endParaRPr sz="4800" i="0" u="none" strike="noStrike" cap="none">
              <a:solidFill>
                <a:srgbClr val="558AAB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216200" y="0"/>
            <a:ext cx="36906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文本一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            </a:t>
            </a:r>
            <a:endParaRPr sz="3600"/>
          </a:p>
        </p:txBody>
      </p:sp>
      <p:sp>
        <p:nvSpPr>
          <p:cNvPr id="180" name="Google Shape;180;p19"/>
          <p:cNvSpPr/>
          <p:nvPr/>
        </p:nvSpPr>
        <p:spPr>
          <a:xfrm>
            <a:off x="216200" y="173700"/>
            <a:ext cx="12069000" cy="27798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/>
              <a:t>大声读</a:t>
            </a:r>
            <a:r>
              <a:rPr lang="en" sz="3000" dirty="0"/>
              <a:t>：</a:t>
            </a:r>
            <a:endParaRPr sz="30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One student reads only “</a:t>
            </a:r>
            <a:r>
              <a:rPr lang="en" sz="3000" dirty="0" err="1">
                <a:solidFill>
                  <a:srgbClr val="FF0000"/>
                </a:solidFill>
              </a:rPr>
              <a:t>房间</a:t>
            </a:r>
            <a:r>
              <a:rPr lang="en" sz="3000" dirty="0"/>
              <a:t>“, the rest read the remaining text.</a:t>
            </a:r>
            <a:r>
              <a:rPr lang="en" sz="2400" dirty="0"/>
              <a:t>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/>
        </p:nvSpPr>
        <p:spPr>
          <a:xfrm>
            <a:off x="-234059" y="151093"/>
            <a:ext cx="11062200" cy="49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45720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     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86" name="Google Shape;186;p20"/>
          <p:cNvSpPr txBox="1"/>
          <p:nvPr/>
        </p:nvSpPr>
        <p:spPr>
          <a:xfrm>
            <a:off x="216200" y="2605925"/>
            <a:ext cx="12612900" cy="68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457200" lvl="0" indent="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    </a:t>
            </a:r>
            <a:endParaRPr sz="3600"/>
          </a:p>
          <a:p>
            <a:pPr marL="0" marR="457200" lvl="0" indent="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我很喜欢迪士尼的卡通人物，所以</a:t>
            </a:r>
            <a:r>
              <a:rPr lang="en" sz="4800" i="0" u="none" strike="noStrike" cap="none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房间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里也有一张</a:t>
            </a:r>
            <a:r>
              <a:rPr lang="en" sz="4800" i="0" u="none" strike="noStrike" cap="none">
                <a:latin typeface="STKaiti"/>
                <a:ea typeface="STKaiti"/>
                <a:cs typeface="STKaiti"/>
                <a:sym typeface="STKaiti"/>
              </a:rPr>
              <a:t>海报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，是我在上海迪士尼乐园买的。海报上面有唐老鸭和米老鼠。</a:t>
            </a:r>
            <a:endParaRPr sz="4800" i="0" u="none" strike="noStrike" cap="none">
              <a:solidFill>
                <a:srgbClr val="558AAB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216200" y="0"/>
            <a:ext cx="36906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文本一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                      </a:t>
            </a:r>
            <a:endParaRPr sz="3600"/>
          </a:p>
        </p:txBody>
      </p:sp>
      <p:sp>
        <p:nvSpPr>
          <p:cNvPr id="188" name="Google Shape;188;p20"/>
          <p:cNvSpPr/>
          <p:nvPr/>
        </p:nvSpPr>
        <p:spPr>
          <a:xfrm>
            <a:off x="943075" y="273000"/>
            <a:ext cx="10423800" cy="37725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 err="1"/>
              <a:t>大声读</a:t>
            </a:r>
            <a:r>
              <a:rPr lang="en" sz="3000" dirty="0"/>
              <a:t>：</a:t>
            </a:r>
            <a:endParaRPr sz="3000" dirty="0"/>
          </a:p>
          <a:p>
            <a:pPr lvl="0">
              <a:lnSpc>
                <a:spcPct val="115000"/>
              </a:lnSpc>
            </a:pPr>
            <a:r>
              <a:rPr lang="en" sz="3000" dirty="0"/>
              <a:t>One student reads only “</a:t>
            </a:r>
            <a:r>
              <a:rPr lang="en" sz="3000" dirty="0" err="1">
                <a:solidFill>
                  <a:srgbClr val="FF0000"/>
                </a:solidFill>
              </a:rPr>
              <a:t>房间</a:t>
            </a:r>
            <a:r>
              <a:rPr lang="en" sz="3000" dirty="0"/>
              <a:t>“, the rest read the remaining text.</a:t>
            </a:r>
            <a:r>
              <a:rPr lang="en" sz="2400" dirty="0"/>
              <a:t>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/>
        </p:nvSpPr>
        <p:spPr>
          <a:xfrm>
            <a:off x="395450" y="1316025"/>
            <a:ext cx="12213900" cy="5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        </a:t>
            </a:r>
            <a:endParaRPr sz="360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4800">
              <a:latin typeface="STKaiti"/>
              <a:ea typeface="STKaiti"/>
              <a:cs typeface="STKaiti"/>
              <a:sym typeface="STKait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     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我的紫色小床在房间的</a:t>
            </a:r>
            <a:r>
              <a:rPr lang="en" sz="4800" i="0" u="none" strike="noStrike" cap="none">
                <a:solidFill>
                  <a:srgbClr val="FF00FF"/>
                </a:solidFill>
                <a:latin typeface="STKaiti"/>
                <a:ea typeface="STKaiti"/>
                <a:cs typeface="STKaiti"/>
                <a:sym typeface="STKaiti"/>
              </a:rPr>
              <a:t>右边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；衣柜在床的</a:t>
            </a:r>
            <a:r>
              <a:rPr lang="en" sz="4800" i="0" u="none" strike="noStrike" cap="none">
                <a:solidFill>
                  <a:srgbClr val="FF00FF"/>
                </a:solidFill>
                <a:latin typeface="STKaiti"/>
                <a:ea typeface="STKaiti"/>
                <a:cs typeface="STKaiti"/>
                <a:sym typeface="STKaiti"/>
              </a:rPr>
              <a:t>左边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，是粉红色的；书架和书桌在房间的</a:t>
            </a:r>
            <a:r>
              <a:rPr lang="en" sz="4800" i="0" u="none" strike="noStrike" cap="none">
                <a:solidFill>
                  <a:srgbClr val="FF00FF"/>
                </a:solidFill>
                <a:latin typeface="STKaiti"/>
                <a:ea typeface="STKaiti"/>
                <a:cs typeface="STKaiti"/>
                <a:sym typeface="STKaiti"/>
              </a:rPr>
              <a:t>左边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，书架</a:t>
            </a:r>
            <a:r>
              <a:rPr lang="en" sz="4800" i="0" u="none" strike="noStrike" cap="none">
                <a:solidFill>
                  <a:srgbClr val="FF00FF"/>
                </a:solidFill>
                <a:latin typeface="STKaiti"/>
                <a:ea typeface="STKaiti"/>
                <a:cs typeface="STKaiti"/>
                <a:sym typeface="STKaiti"/>
              </a:rPr>
              <a:t>上面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有我喜欢看的书，书桌</a:t>
            </a:r>
            <a:r>
              <a:rPr lang="en" sz="4800" i="0" u="none" strike="noStrike" cap="none">
                <a:solidFill>
                  <a:srgbClr val="FF00FF"/>
                </a:solidFill>
                <a:latin typeface="STKaiti"/>
                <a:ea typeface="STKaiti"/>
                <a:cs typeface="STKaiti"/>
                <a:sym typeface="STKaiti"/>
              </a:rPr>
              <a:t>上面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有很多东西，还有一台电脑和电灯。我常常在房间</a:t>
            </a:r>
            <a:r>
              <a:rPr lang="en" sz="4800" i="0" u="none" strike="noStrike" cap="none">
                <a:solidFill>
                  <a:srgbClr val="FF00FF"/>
                </a:solidFill>
                <a:latin typeface="STKaiti"/>
                <a:ea typeface="STKaiti"/>
                <a:cs typeface="STKaiti"/>
                <a:sym typeface="STKaiti"/>
              </a:rPr>
              <a:t>里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玩电脑，有时候玩手机，有时候画画，有时候看电影。</a:t>
            </a:r>
            <a:endParaRPr sz="4800"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94" name="Google Shape;194;p21"/>
          <p:cNvSpPr txBox="1"/>
          <p:nvPr/>
        </p:nvSpPr>
        <p:spPr>
          <a:xfrm>
            <a:off x="173775" y="7450125"/>
            <a:ext cx="13004700" cy="25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4800">
                <a:latin typeface="STKaiti"/>
                <a:ea typeface="STKaiti"/>
                <a:cs typeface="STKaiti"/>
                <a:sym typeface="STKaiti"/>
              </a:rPr>
              <a:t>     </a:t>
            </a:r>
            <a:r>
              <a:rPr lang="en" sz="4800" i="0" u="none" strike="noStrike" cap="none">
                <a:solidFill>
                  <a:srgbClr val="000000"/>
                </a:solidFill>
                <a:latin typeface="STKaiti"/>
                <a:ea typeface="STKaiti"/>
                <a:cs typeface="STKaiti"/>
                <a:sym typeface="STKaiti"/>
              </a:rPr>
              <a:t>我的房间不大，可是又舒服又漂亮，我很喜欢。</a:t>
            </a:r>
            <a:endParaRPr sz="4800" i="0" u="none" strike="noStrike" cap="none">
              <a:solidFill>
                <a:srgbClr val="558AAB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  <p:sp>
        <p:nvSpPr>
          <p:cNvPr id="195" name="Google Shape;195;p21"/>
          <p:cNvSpPr/>
          <p:nvPr/>
        </p:nvSpPr>
        <p:spPr>
          <a:xfrm>
            <a:off x="276650" y="0"/>
            <a:ext cx="12451500" cy="14643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One student reads only “</a:t>
            </a:r>
            <a:r>
              <a:rPr lang="en" sz="3000" dirty="0">
                <a:solidFill>
                  <a:srgbClr val="FF0000"/>
                </a:solidFill>
              </a:rPr>
              <a:t>location</a:t>
            </a:r>
            <a:r>
              <a:rPr lang="en" sz="3000" dirty="0">
                <a:solidFill>
                  <a:schemeClr val="bg2"/>
                </a:solidFill>
              </a:rPr>
              <a:t>”</a:t>
            </a:r>
            <a:r>
              <a:rPr lang="en" sz="3000" dirty="0">
                <a:solidFill>
                  <a:srgbClr val="FF0000"/>
                </a:solidFill>
              </a:rPr>
              <a:t> </a:t>
            </a:r>
            <a:r>
              <a:rPr lang="en" sz="3000" dirty="0" err="1"/>
              <a:t>的词</a:t>
            </a:r>
            <a:r>
              <a:rPr lang="en" sz="3000" dirty="0"/>
              <a:t>, the rest reads the remaining text.</a:t>
            </a:r>
            <a:r>
              <a:rPr lang="en" sz="2400" dirty="0"/>
              <a:t>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2"/>
          <p:cNvSpPr txBox="1"/>
          <p:nvPr/>
        </p:nvSpPr>
        <p:spPr>
          <a:xfrm>
            <a:off x="889800" y="5712900"/>
            <a:ext cx="10455900" cy="40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457200" lvl="0" indent="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/>
              <a:t>      </a:t>
            </a:r>
            <a:endParaRPr/>
          </a:p>
        </p:txBody>
      </p:sp>
      <p:sp>
        <p:nvSpPr>
          <p:cNvPr id="201" name="Google Shape;201;p22"/>
          <p:cNvSpPr txBox="1"/>
          <p:nvPr/>
        </p:nvSpPr>
        <p:spPr>
          <a:xfrm>
            <a:off x="134450" y="321300"/>
            <a:ext cx="122199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latin typeface="STKaiti"/>
                <a:ea typeface="STKaiti"/>
                <a:cs typeface="STKaiti"/>
                <a:sym typeface="STKaiti"/>
              </a:rPr>
              <a:t>爆米花</a:t>
            </a:r>
            <a:r>
              <a:rPr lang="en" sz="4800" dirty="0">
                <a:latin typeface="STKaiti"/>
                <a:ea typeface="STKaiti"/>
                <a:cs typeface="STKaiti"/>
                <a:sym typeface="STKaiti"/>
              </a:rPr>
              <a:t>🍿️</a:t>
            </a:r>
            <a:r>
              <a:rPr lang="en" sz="4800" dirty="0" err="1">
                <a:latin typeface="STKaiti"/>
                <a:ea typeface="STKaiti"/>
                <a:cs typeface="STKaiti"/>
                <a:sym typeface="STKaiti"/>
              </a:rPr>
              <a:t>大声读</a:t>
            </a:r>
            <a:r>
              <a:rPr lang="en" sz="3600" dirty="0"/>
              <a:t>                         </a:t>
            </a:r>
            <a:endParaRPr sz="3600" dirty="0"/>
          </a:p>
        </p:txBody>
      </p:sp>
      <p:sp>
        <p:nvSpPr>
          <p:cNvPr id="202" name="Google Shape;202;p22"/>
          <p:cNvSpPr txBox="1"/>
          <p:nvPr/>
        </p:nvSpPr>
        <p:spPr>
          <a:xfrm>
            <a:off x="650450" y="1857850"/>
            <a:ext cx="11703900" cy="7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FF"/>
                </a:solidFill>
                <a:latin typeface="STKaiti"/>
                <a:ea typeface="STKaiti"/>
                <a:cs typeface="STKaiti"/>
                <a:sym typeface="STKaiti"/>
              </a:rPr>
              <a:t>1. 请最少读一个句子。read at least one sentence. Stop only at puntcation.</a:t>
            </a:r>
            <a:endParaRPr sz="4800" b="1">
              <a:solidFill>
                <a:srgbClr val="0000FF"/>
              </a:solidFill>
              <a:latin typeface="STKaiti"/>
              <a:ea typeface="STKaiti"/>
              <a:cs typeface="STKaiti"/>
              <a:sym typeface="STKait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000FF"/>
                </a:solidFill>
                <a:latin typeface="STKaiti"/>
                <a:ea typeface="STKaiti"/>
                <a:cs typeface="STKaiti"/>
                <a:sym typeface="STKaiti"/>
              </a:rPr>
              <a:t>2.  说“爆米花”和下一个读的同学的一个人的名字 then say " </a:t>
            </a:r>
            <a:r>
              <a:rPr lang="en" sz="4800" b="1">
                <a:solidFill>
                  <a:srgbClr val="FF0000"/>
                </a:solidFill>
                <a:latin typeface="STKaiti"/>
                <a:ea typeface="STKaiti"/>
                <a:cs typeface="STKaiti"/>
                <a:sym typeface="STKaiti"/>
              </a:rPr>
              <a:t>bào mǐ huā</a:t>
            </a:r>
            <a:r>
              <a:rPr lang="en" sz="4800" b="1">
                <a:solidFill>
                  <a:srgbClr val="0000FF"/>
                </a:solidFill>
                <a:latin typeface="STKaiti"/>
                <a:ea typeface="STKaiti"/>
                <a:cs typeface="STKaiti"/>
                <a:sym typeface="STKaiti"/>
              </a:rPr>
              <a:t>” and choose the next person to read</a:t>
            </a:r>
            <a:endParaRPr sz="3000" b="1">
              <a:solidFill>
                <a:srgbClr val="0000FF"/>
              </a:solidFill>
              <a:latin typeface="STKaiti"/>
              <a:ea typeface="STKaiti"/>
              <a:cs typeface="STKaiti"/>
              <a:sym typeface="STKait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"/>
          <p:cNvSpPr txBox="1"/>
          <p:nvPr/>
        </p:nvSpPr>
        <p:spPr>
          <a:xfrm>
            <a:off x="427175" y="230050"/>
            <a:ext cx="11941200" cy="1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4800" dirty="0">
                <a:latin typeface="STKaiti"/>
                <a:ea typeface="STKaiti"/>
                <a:cs typeface="STKaiti"/>
                <a:sym typeface="STKaiti"/>
              </a:rPr>
              <a:t>活动2</a:t>
            </a:r>
            <a:r>
              <a:rPr lang="en" sz="4800" dirty="0">
                <a:latin typeface="Times New Roman"/>
                <a:ea typeface="Times New Roman"/>
                <a:cs typeface="Times New Roman"/>
                <a:sym typeface="Times New Roman"/>
              </a:rPr>
              <a:t>:  Use Graphic Organizers</a:t>
            </a:r>
            <a:endParaRPr sz="4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1647575" y="1889200"/>
            <a:ext cx="10439100" cy="12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 txBox="1"/>
          <p:nvPr/>
        </p:nvSpPr>
        <p:spPr>
          <a:xfrm>
            <a:off x="427175" y="2085300"/>
            <a:ext cx="11659500" cy="6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STKaiti"/>
                <a:ea typeface="STKaiti"/>
                <a:sym typeface="STKaiti"/>
              </a:rPr>
              <a:t>Each pair works together to complete the graphic organizer for Text 1 (</a:t>
            </a:r>
            <a:r>
              <a:rPr lang="zh-TW" altLang="en" sz="4800" b="1" dirty="0">
                <a:latin typeface="STKaiti"/>
                <a:ea typeface="STKaiti"/>
                <a:sym typeface="STKaiti"/>
              </a:rPr>
              <a:t>我的</a:t>
            </a:r>
            <a:r>
              <a:rPr lang="zh-TW" altLang="en-US" sz="4800" b="1" dirty="0">
                <a:latin typeface="STKaiti"/>
                <a:ea typeface="STKaiti"/>
                <a:sym typeface="STKaiti"/>
              </a:rPr>
              <a:t>房间</a:t>
            </a:r>
            <a:r>
              <a:rPr lang="en" sz="4800" b="1" dirty="0">
                <a:latin typeface="STKaiti"/>
                <a:ea typeface="STKaiti"/>
                <a:sym typeface="STKaiti"/>
              </a:rPr>
              <a:t>).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535</Words>
  <Application>Microsoft Macintosh PowerPoint</Application>
  <PresentationFormat>Custom</PresentationFormat>
  <Paragraphs>81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Helvetica Neue</vt:lpstr>
      <vt:lpstr>KaiTi</vt:lpstr>
      <vt:lpstr>Times New Roman</vt:lpstr>
      <vt:lpstr>STKaiti</vt:lpstr>
      <vt:lpstr>Helvetica Neue Light</vt:lpstr>
      <vt:lpstr>Calibri</vt:lpstr>
      <vt:lpstr>Arial</vt:lpstr>
      <vt:lpstr>Impact</vt:lpstr>
      <vt:lpstr>Nunito</vt:lpstr>
      <vt:lpstr>SimSun</vt:lpstr>
      <vt:lpstr>Comic Sans MS</vt:lpstr>
      <vt:lpstr>Shift</vt:lpstr>
      <vt:lpstr>Day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Meng Yeh</cp:lastModifiedBy>
  <cp:revision>11</cp:revision>
  <dcterms:modified xsi:type="dcterms:W3CDTF">2018-12-25T07:34:33Z</dcterms:modified>
</cp:coreProperties>
</file>